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>
  <p:sldMasterIdLst>
    <p:sldMasterId id="2147483775" r:id="rId1"/>
  </p:sldMasterIdLst>
  <p:notesMasterIdLst>
    <p:notesMasterId r:id="rId47"/>
  </p:notesMasterIdLst>
  <p:handoutMasterIdLst>
    <p:handoutMasterId r:id="rId48"/>
  </p:handoutMasterIdLst>
  <p:sldIdLst>
    <p:sldId id="373" r:id="rId2"/>
    <p:sldId id="370" r:id="rId3"/>
    <p:sldId id="372" r:id="rId4"/>
    <p:sldId id="374" r:id="rId5"/>
    <p:sldId id="377" r:id="rId6"/>
    <p:sldId id="396" r:id="rId7"/>
    <p:sldId id="397" r:id="rId8"/>
    <p:sldId id="398" r:id="rId9"/>
    <p:sldId id="389" r:id="rId10"/>
    <p:sldId id="399" r:id="rId11"/>
    <p:sldId id="375" r:id="rId12"/>
    <p:sldId id="378" r:id="rId13"/>
    <p:sldId id="391" r:id="rId14"/>
    <p:sldId id="392" r:id="rId15"/>
    <p:sldId id="393" r:id="rId16"/>
    <p:sldId id="394" r:id="rId17"/>
    <p:sldId id="395" r:id="rId18"/>
    <p:sldId id="390" r:id="rId19"/>
    <p:sldId id="387" r:id="rId20"/>
    <p:sldId id="388" r:id="rId21"/>
    <p:sldId id="376" r:id="rId22"/>
    <p:sldId id="400" r:id="rId23"/>
    <p:sldId id="401" r:id="rId24"/>
    <p:sldId id="404" r:id="rId25"/>
    <p:sldId id="403" r:id="rId26"/>
    <p:sldId id="402" r:id="rId27"/>
    <p:sldId id="406" r:id="rId28"/>
    <p:sldId id="407" r:id="rId29"/>
    <p:sldId id="408" r:id="rId30"/>
    <p:sldId id="405" r:id="rId31"/>
    <p:sldId id="379" r:id="rId32"/>
    <p:sldId id="380" r:id="rId33"/>
    <p:sldId id="410" r:id="rId34"/>
    <p:sldId id="381" r:id="rId35"/>
    <p:sldId id="411" r:id="rId36"/>
    <p:sldId id="414" r:id="rId37"/>
    <p:sldId id="415" r:id="rId38"/>
    <p:sldId id="413" r:id="rId39"/>
    <p:sldId id="412" r:id="rId40"/>
    <p:sldId id="382" r:id="rId41"/>
    <p:sldId id="383" r:id="rId42"/>
    <p:sldId id="409" r:id="rId43"/>
    <p:sldId id="384" r:id="rId44"/>
    <p:sldId id="385" r:id="rId45"/>
    <p:sldId id="386" r:id="rId4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3300"/>
    <a:srgbClr val="060D94"/>
    <a:srgbClr val="0E0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7"/>
    <p:restoredTop sz="86389"/>
  </p:normalViewPr>
  <p:slideViewPr>
    <p:cSldViewPr>
      <p:cViewPr varScale="1">
        <p:scale>
          <a:sx n="48" d="100"/>
          <a:sy n="48" d="100"/>
        </p:scale>
        <p:origin x="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40C2AB7-6E02-6144-8EAF-1B297EA230DE}" type="datetimeFigureOut">
              <a:rPr lang="en-US"/>
              <a:pPr>
                <a:defRPr/>
              </a:pPr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C55E580-F31D-684D-8D75-611C634B4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91DAA480-D37D-C449-9246-1E72055BC3D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0"/>
        <a:cs typeface="ＭＳ Ｐゴシック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://pacobellido.naukas.com/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pacobellido.naukas.com/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 dirty="0">
                <a:latin typeface="Times" charset="0"/>
                <a:ea typeface="ＭＳ Ｐゴシック" charset="-128"/>
                <a:cs typeface="ＭＳ Ｐゴシック" charset="-128"/>
              </a:rPr>
              <a:t>https://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www.jpl.nasa.gov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/news/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news.php?feature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=7218</a:t>
            </a:r>
          </a:p>
          <a:p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Academic paper: http://</a:t>
            </a:r>
            <a:r>
              <a:rPr lang="en-US" altLang="x-none" dirty="0" err="1" smtClean="0">
                <a:latin typeface="Times" charset="0"/>
                <a:ea typeface="ＭＳ Ｐゴシック" charset="-128"/>
                <a:cs typeface="ＭＳ Ｐゴシック" charset="-128"/>
              </a:rPr>
              <a:t>www.pnas.org</a:t>
            </a:r>
            <a:r>
              <a:rPr lang="en-US" altLang="x-none" dirty="0" smtClean="0">
                <a:latin typeface="Times" charset="0"/>
                <a:ea typeface="ＭＳ Ｐゴシック" charset="-128"/>
                <a:cs typeface="ＭＳ Ｐゴシック" charset="-128"/>
              </a:rPr>
              <a:t>/content/early/2018/08/14/1802345115</a:t>
            </a:r>
            <a:endParaRPr lang="x-none" altLang="x-none" dirty="0"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9pPr>
          </a:lstStyle>
          <a:p>
            <a:fld id="{FF54E0B2-8110-1549-9ADC-3FBC060ED663}" type="slidenum">
              <a:rPr lang="en-US" altLang="x-none" sz="1200"/>
              <a:pPr/>
              <a:t>2</a:t>
            </a:fld>
            <a:endParaRPr lang="en-US" altLang="x-none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5328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~29</a:t>
            </a:r>
            <a:r>
              <a:rPr lang="en-US" baseline="0" dirty="0" smtClean="0"/>
              <a:t> day rotation period, ~29 day orbital period</a:t>
            </a:r>
          </a:p>
          <a:p>
            <a:r>
              <a:rPr lang="en-US" baseline="0" dirty="0" smtClean="0"/>
              <a:t>Origin of the word ‘month’ (‘mon’ instead of ‘</a:t>
            </a:r>
            <a:r>
              <a:rPr lang="en-US" baseline="0" dirty="0" err="1" smtClean="0"/>
              <a:t>moon’th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96625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https://</a:t>
            </a:r>
            <a:r>
              <a:rPr lang="en-US" dirty="0" err="1" smtClean="0"/>
              <a:t>www.quora.com</a:t>
            </a:r>
            <a:r>
              <a:rPr lang="en-US" dirty="0" smtClean="0"/>
              <a:t>/Does-the-moon-orbit-the-earth-at-the-equator-Does-the-orbit-vary-much</a:t>
            </a:r>
          </a:p>
          <a:p>
            <a:r>
              <a:rPr lang="en-US" dirty="0" smtClean="0"/>
              <a:t>Pretty good discussion of earth vs moon’s orbital</a:t>
            </a:r>
            <a:r>
              <a:rPr lang="en-US" baseline="0" dirty="0" smtClean="0"/>
              <a:t> mechanics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951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Credit: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Ángel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 R.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López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-Sánchez. Moon image: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  <a:hlinkClick r:id="rId3"/>
              </a:rPr>
              <a:t>Paco Bellido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12119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Credit: 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  <a:hlinkClick r:id="rId3"/>
              </a:rPr>
              <a:t>Paco Bellido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ＭＳ Ｐゴシック" charset="0"/>
                <a:cs typeface="ＭＳ Ｐゴシック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77232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go back to my simple picture</a:t>
            </a:r>
            <a:r>
              <a:rPr lang="mr-IN" dirty="0" smtClean="0"/>
              <a:t>…</a:t>
            </a:r>
            <a:r>
              <a:rPr lang="en-US" dirty="0" smtClean="0"/>
              <a:t> this time, the light side of the Moon</a:t>
            </a:r>
            <a:r>
              <a:rPr lang="en-US" baseline="0" dirty="0" smtClean="0"/>
              <a:t> is the side that’s facing the Sun.</a:t>
            </a:r>
          </a:p>
          <a:p>
            <a:r>
              <a:rPr lang="en-US" baseline="0" dirty="0" smtClean="0"/>
              <a:t>I’ve exaggerated the Moon’s orbit and the Earth’s position so you can better see the 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5806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66846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15960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47774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059408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 credit: Dr. Joe Llama, Lowell Observatory</a:t>
            </a:r>
          </a:p>
          <a:p>
            <a:r>
              <a:rPr lang="en-US" dirty="0" smtClean="0"/>
              <a:t>Photo is of star</a:t>
            </a:r>
            <a:r>
              <a:rPr lang="en-US" baseline="0" dirty="0" smtClean="0"/>
              <a:t> trails over Keck Observatory. Yes, those are laser beams coming out of the telescope dome!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3799B-1575-3E47-ABBF-D526FA7DA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53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3713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77038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figure showing what we see from Earth depending on where in the lunar</a:t>
            </a:r>
            <a:r>
              <a:rPr lang="en-US" baseline="0" dirty="0" smtClean="0"/>
              <a:t> cycle we 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4757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www.naijanews.com</a:t>
            </a:r>
            <a:r>
              <a:rPr lang="en-US" dirty="0" smtClean="0"/>
              <a:t>/2018/07/23/details-about-the-longest-lunar-eclipse-of-the-century-the-blood-moon/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4779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www.almanac.com</a:t>
            </a:r>
            <a:r>
              <a:rPr lang="en-US" dirty="0" smtClean="0"/>
              <a:t>/content/total-solar-eclipse-versus-partial-eclipse-</a:t>
            </a:r>
            <a:r>
              <a:rPr lang="en-US" dirty="0" err="1" smtClean="0"/>
              <a:t>whats</a:t>
            </a:r>
            <a:r>
              <a:rPr lang="en-US" dirty="0" smtClean="0"/>
              <a:t>-difference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2581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www.space.com</a:t>
            </a:r>
            <a:r>
              <a:rPr lang="en-US" dirty="0" smtClean="0"/>
              <a:t>/35080-total-solar-eclipse-2017-path-maps.html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98879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www.tumblr.com</a:t>
            </a:r>
            <a:r>
              <a:rPr lang="en-US" dirty="0" smtClean="0"/>
              <a:t>/search/north%20america%20solar%20eclipse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2821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www.theverge.com</a:t>
            </a:r>
            <a:r>
              <a:rPr lang="en-US" dirty="0" smtClean="0"/>
              <a:t>/</a:t>
            </a:r>
            <a:r>
              <a:rPr lang="en-US" dirty="0" err="1" smtClean="0"/>
              <a:t>tldr</a:t>
            </a:r>
            <a:r>
              <a:rPr lang="en-US" dirty="0" smtClean="0"/>
              <a:t>/2017/8/21/16180544/total-solar-eclipse-2017-best-photos-videos-nasa-gifs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90777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www.milwaukeemag.com</a:t>
            </a:r>
            <a:r>
              <a:rPr lang="en-US" dirty="0" smtClean="0"/>
              <a:t>/where-can-</a:t>
            </a:r>
            <a:r>
              <a:rPr lang="en-US" dirty="0" err="1" smtClean="0"/>
              <a:t>i</a:t>
            </a:r>
            <a:r>
              <a:rPr lang="en-US" dirty="0" smtClean="0"/>
              <a:t>-view-solar-eclipse-</a:t>
            </a:r>
            <a:r>
              <a:rPr lang="en-US" dirty="0" err="1" smtClean="0"/>
              <a:t>milwaukee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88401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/eclipse/annular-solar-</a:t>
            </a:r>
            <a:r>
              <a:rPr lang="en-US" dirty="0" err="1" smtClean="0"/>
              <a:t>eclipse.html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0784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was a bit hurried at the end of last class, let’s revisit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65272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Apparent_retrograde_motion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434207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thumb to stars—parallax is used to determine</a:t>
            </a:r>
            <a:r>
              <a:rPr lang="en-US" baseline="0" dirty="0" smtClean="0"/>
              <a:t> distances to stars</a:t>
            </a:r>
          </a:p>
          <a:p>
            <a:r>
              <a:rPr lang="en-US" baseline="0" dirty="0" smtClean="0"/>
              <a:t>Fig on right from http://</a:t>
            </a:r>
            <a:r>
              <a:rPr lang="en-US" baseline="0" dirty="0" err="1" smtClean="0"/>
              <a:t>hyperphysics.phy-astr.gsu.edu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/Astro/</a:t>
            </a:r>
            <a:r>
              <a:rPr lang="en-US" baseline="0" dirty="0" err="1" smtClean="0"/>
              <a:t>para.html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43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547369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1760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www.timeanddate.com</a:t>
            </a:r>
            <a:r>
              <a:rPr lang="en-US" dirty="0" smtClean="0"/>
              <a:t>/astronomy/measuring-the-sky-by-</a:t>
            </a:r>
            <a:r>
              <a:rPr lang="en-US" dirty="0" err="1" smtClean="0"/>
              <a:t>hand.html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5715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239,000mi away</a:t>
            </a:r>
          </a:p>
          <a:p>
            <a:r>
              <a:rPr lang="en-US" dirty="0" smtClean="0"/>
              <a:t>Radius is 1079mi</a:t>
            </a:r>
          </a:p>
          <a:p>
            <a:r>
              <a:rPr lang="en-US" dirty="0" smtClean="0"/>
              <a:t>https://io9.gizmodo.com/5984252/and-now-for-a-sense-of-scale-a-map-of-the-us-overlaid-on-the-moon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60774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at one of the Moon’s</a:t>
            </a:r>
            <a:r>
              <a:rPr lang="en-US" baseline="0" dirty="0" smtClean="0"/>
              <a:t> orbital periods.. Take what we know, which is that we always see one part of the moon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50717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4593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DAA480-D37D-C449-9246-1E72055BC3DE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4876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F3BC6-7E14-ED4B-BADE-1F0B1A06000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4162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870FD-8559-0F4E-8F8C-F34FFA26710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3091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C46CC-BD3D-3B4D-8EC1-99718358098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4162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>
            <a:lvl1pPr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11125200" cy="4216027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D3FB2-BB69-7F4C-BEAC-FE244077839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2992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11125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447800"/>
            <a:ext cx="5320283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42922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E0637-FC3D-AF48-9DC9-02570785AAF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9266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Ctr="1"/>
          <a:lstStyle>
            <a:lvl1pPr>
              <a:defRPr sz="3800" b="1" cap="none" baseline="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FF04D-F113-D449-8D0E-500A22C880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4972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2362201"/>
            <a:ext cx="5320284" cy="3377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2362201"/>
            <a:ext cx="5320284" cy="33778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1371601"/>
            <a:ext cx="5320284" cy="685799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400" b="1" cap="none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51319-87E0-A44D-9721-B5A57564EE3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546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6333A-BC79-BC4D-ACB9-A8243B3EED3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828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BB65C-3E61-424C-A7AF-757ABDA8874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91402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588EB-5862-1241-BAD6-48E4C582780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0735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Ctr="1">
            <a:noAutofit/>
          </a:bodyPr>
          <a:lstStyle>
            <a:lvl1pPr>
              <a:defRPr sz="36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863" y="6235700"/>
            <a:ext cx="5124450" cy="320675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D7C70-92C0-D14F-A579-67B356BDBCC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609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33400" y="152400"/>
            <a:ext cx="11125200" cy="9144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447800"/>
            <a:ext cx="11125200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613" y="6238875"/>
            <a:ext cx="2754312" cy="323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5700"/>
            <a:ext cx="5900738" cy="320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488" y="6218238"/>
            <a:ext cx="366712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828BF887-0304-F341-8245-DDB94961643E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23" r:id="rId2"/>
    <p:sldLayoutId id="2147483824" r:id="rId3"/>
    <p:sldLayoutId id="2147483831" r:id="rId4"/>
    <p:sldLayoutId id="2147483825" r:id="rId5"/>
    <p:sldLayoutId id="2147483826" r:id="rId6"/>
    <p:sldLayoutId id="2147483827" r:id="rId7"/>
    <p:sldLayoutId id="2147483832" r:id="rId8"/>
    <p:sldLayoutId id="2147483833" r:id="rId9"/>
    <p:sldLayoutId id="2147483828" r:id="rId10"/>
    <p:sldLayoutId id="2147483829" r:id="rId1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 spc="200">
          <a:solidFill>
            <a:srgbClr val="262626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262626"/>
          </a:solidFill>
          <a:latin typeface="Gill Sans MT" charset="0"/>
        </a:defRPr>
      </a:lvl9pPr>
    </p:titleStyle>
    <p:bodyStyle>
      <a:lvl1pPr marL="2286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6858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3pPr>
      <a:lvl4pPr marL="9144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1000"/>
        </a:spcBef>
        <a:spcAft>
          <a:spcPct val="0"/>
        </a:spcAft>
        <a:buClr>
          <a:schemeClr val="accent2"/>
        </a:buClr>
        <a:buFont typeface="Arial" charset="0"/>
        <a:buChar char="•"/>
        <a:defRPr sz="2200" kern="1200">
          <a:solidFill>
            <a:srgbClr val="262626"/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4" Type="http://schemas.openxmlformats.org/officeDocument/2006/relationships/image" Target="../media/image37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00200" y="381000"/>
            <a:ext cx="8991600" cy="2819400"/>
          </a:xfrm>
        </p:spPr>
        <p:txBody>
          <a:bodyPr>
            <a:normAutofit/>
          </a:bodyPr>
          <a:lstStyle/>
          <a:p>
            <a:r>
              <a:rPr lang="en-US" dirty="0" smtClean="0"/>
              <a:t>If your last name is alphabetically between Adkins-McCain, report directly to the planetarium! Petty 310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36" y="3446488"/>
            <a:ext cx="5663528" cy="30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2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angular size of an object depends on</a:t>
            </a:r>
          </a:p>
          <a:p>
            <a:pPr lvl="1"/>
            <a:r>
              <a:rPr lang="en-US" dirty="0" smtClean="0"/>
              <a:t>An object’s physical size</a:t>
            </a:r>
          </a:p>
          <a:p>
            <a:pPr lvl="1"/>
            <a:r>
              <a:rPr lang="en-US" dirty="0" smtClean="0"/>
              <a:t>The distance to the object</a:t>
            </a:r>
          </a:p>
          <a:p>
            <a:r>
              <a:rPr lang="en-US" dirty="0" smtClean="0"/>
              <a:t>Example: both the Sun and the Moon are roughly 0.5 degrees in angular size!</a:t>
            </a:r>
          </a:p>
          <a:p>
            <a:pPr lvl="1"/>
            <a:r>
              <a:rPr lang="en-US" dirty="0" smtClean="0"/>
              <a:t>The Sun is about 400x bigger than the Moon, but..</a:t>
            </a:r>
          </a:p>
          <a:p>
            <a:pPr lvl="1"/>
            <a:r>
              <a:rPr lang="en-US" dirty="0" smtClean="0"/>
              <a:t>The Moon is 400x closer to us than the Sun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88" y="2041375"/>
            <a:ext cx="5319712" cy="3105450"/>
          </a:xfrm>
        </p:spPr>
      </p:pic>
    </p:spTree>
    <p:extLst>
      <p:ext uri="{BB962C8B-B14F-4D97-AF65-F5344CB8AC3E}">
        <p14:creationId xmlns:p14="http://schemas.microsoft.com/office/powerpoint/2010/main" val="15710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50" y="0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122" y="5482579"/>
            <a:ext cx="4486656" cy="1141497"/>
          </a:xfrm>
        </p:spPr>
        <p:txBody>
          <a:bodyPr/>
          <a:lstStyle/>
          <a:p>
            <a:r>
              <a:rPr lang="en-US" dirty="0" smtClean="0"/>
              <a:t>The Moon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Our satellite</a:t>
            </a:r>
          </a:p>
          <a:p>
            <a:pPr lvl="1"/>
            <a:r>
              <a:rPr lang="en-US" sz="2800" dirty="0" smtClean="0"/>
              <a:t>1/100 mass of the Earth</a:t>
            </a:r>
          </a:p>
          <a:p>
            <a:pPr lvl="1"/>
            <a:r>
              <a:rPr lang="en-US" sz="2800" dirty="0" smtClean="0"/>
              <a:t>384,400 km away (on average)</a:t>
            </a:r>
          </a:p>
          <a:p>
            <a:pPr lvl="1"/>
            <a:r>
              <a:rPr lang="en-US" sz="2800" dirty="0" smtClean="0"/>
              <a:t>3476 km in radius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38" y="3429000"/>
            <a:ext cx="3595404" cy="30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590800" y="33528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0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6200000">
            <a:off x="5218145" y="54483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696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10800000">
            <a:off x="8610600" y="3352800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15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5219700" y="1650741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99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isolate just the Moon, and see what it’s doing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38301" y="3971025"/>
            <a:ext cx="1752600" cy="762000"/>
            <a:chOff x="2514600" y="3543300"/>
            <a:chExt cx="1752600" cy="762000"/>
          </a:xfrm>
        </p:grpSpPr>
        <p:sp>
          <p:nvSpPr>
            <p:cNvPr id="5" name="Oval 4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 rot="16200000">
            <a:off x="3140530" y="3475725"/>
            <a:ext cx="1752600" cy="762000"/>
            <a:chOff x="2514600" y="3543300"/>
            <a:chExt cx="1752600" cy="762000"/>
          </a:xfrm>
        </p:grpSpPr>
        <p:sp>
          <p:nvSpPr>
            <p:cNvPr id="8" name="Oval 7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10800000">
            <a:off x="4757058" y="3971025"/>
            <a:ext cx="1752600" cy="762000"/>
            <a:chOff x="2514600" y="3543300"/>
            <a:chExt cx="1752600" cy="762000"/>
          </a:xfrm>
        </p:grpSpPr>
        <p:sp>
          <p:nvSpPr>
            <p:cNvPr id="11" name="Oval 10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5400000">
            <a:off x="6683828" y="4466325"/>
            <a:ext cx="1752600" cy="762000"/>
            <a:chOff x="2514600" y="3543300"/>
            <a:chExt cx="1752600" cy="762000"/>
          </a:xfrm>
        </p:grpSpPr>
        <p:sp>
          <p:nvSpPr>
            <p:cNvPr id="14" name="Oval 13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24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synchronous rotation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isolate just the Moon, and see what it’s doing</a:t>
            </a:r>
          </a:p>
          <a:p>
            <a:r>
              <a:rPr lang="en-US" dirty="0" smtClean="0"/>
              <a:t>Completes one rotation in the time it orbits once!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16200000">
            <a:off x="1638301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0800000">
            <a:off x="3505201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5400000">
            <a:off x="5334000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79128" y="397102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6200000">
            <a:off x="8864823" y="3164741"/>
            <a:ext cx="2904225" cy="2955472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63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6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Tilted 5 degrees with respect to the Earth’s orbit around the Sun</a:t>
            </a:r>
          </a:p>
          <a:p>
            <a:r>
              <a:rPr lang="en-US" dirty="0" smtClean="0"/>
              <a:t>It’s not much, but it’s why we don’t have eclipses all the time!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3" b="9522"/>
          <a:stretch/>
        </p:blipFill>
        <p:spPr>
          <a:xfrm>
            <a:off x="5257800" y="2819400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82" y="1524000"/>
            <a:ext cx="7050836" cy="4216400"/>
          </a:xfrm>
        </p:spPr>
      </p:pic>
      <p:sp>
        <p:nvSpPr>
          <p:cNvPr id="5" name="Rectangle 4"/>
          <p:cNvSpPr/>
          <p:nvPr/>
        </p:nvSpPr>
        <p:spPr>
          <a:xfrm>
            <a:off x="5029200" y="5105400"/>
            <a:ext cx="2362200" cy="4572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Diagonal Corner Rectangle 5"/>
          <p:cNvSpPr/>
          <p:nvPr/>
        </p:nvSpPr>
        <p:spPr>
          <a:xfrm>
            <a:off x="2667000" y="4038600"/>
            <a:ext cx="1600200" cy="990600"/>
          </a:xfrm>
          <a:prstGeom prst="snip2DiagRect">
            <a:avLst>
              <a:gd name="adj1" fmla="val 0"/>
              <a:gd name="adj2" fmla="val 300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nip Diagonal Corner Rectangle 6"/>
          <p:cNvSpPr/>
          <p:nvPr/>
        </p:nvSpPr>
        <p:spPr>
          <a:xfrm rot="5400000">
            <a:off x="8136747" y="3733800"/>
            <a:ext cx="1143000" cy="1752600"/>
          </a:xfrm>
          <a:prstGeom prst="snip2DiagRect">
            <a:avLst>
              <a:gd name="adj1" fmla="val 1382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7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Today in science</a:t>
            </a:r>
            <a:r>
              <a:rPr lang="mr-IN" smtClean="0"/>
              <a:t>…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09092"/>
            <a:ext cx="5319713" cy="297001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Water ice found on the moon!</a:t>
            </a:r>
          </a:p>
          <a:p>
            <a:pPr lvl="1"/>
            <a:r>
              <a:rPr lang="en-US" dirty="0" smtClean="0"/>
              <a:t>Located in permanently shadowed craters, -250F!</a:t>
            </a:r>
          </a:p>
          <a:p>
            <a:pPr lvl="1"/>
            <a:r>
              <a:rPr lang="en-US" dirty="0" smtClean="0"/>
              <a:t>Mixed in with lunar soil/rock (called regolith)</a:t>
            </a:r>
          </a:p>
          <a:p>
            <a:pPr lvl="1"/>
            <a:r>
              <a:rPr lang="en-US" dirty="0" smtClean="0"/>
              <a:t>Could be remnant from the Moon’s formation</a:t>
            </a:r>
          </a:p>
          <a:p>
            <a:pPr lvl="1"/>
            <a:r>
              <a:rPr lang="en-US" dirty="0" smtClean="0"/>
              <a:t>Reflective like ice</a:t>
            </a:r>
          </a:p>
          <a:p>
            <a:pPr lvl="1"/>
            <a:r>
              <a:rPr lang="en-US" dirty="0" smtClean="0"/>
              <a:t>Distinct infrared spectral signature (tells us it’s water and in the ice phase)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Moon’s orbit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74758"/>
            <a:ext cx="5319713" cy="363868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happens when the Moon is both at perigee, and full?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supermoon</a:t>
            </a:r>
            <a:r>
              <a:rPr lang="en-US" dirty="0" smtClean="0"/>
              <a:t>!!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28600" lvl="1" indent="0">
              <a:buNone/>
            </a:pPr>
            <a:r>
              <a:rPr lang="en-US" dirty="0" smtClean="0">
                <a:sym typeface="Wingdings"/>
              </a:rPr>
              <a:t> pictures shown at same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misconception: we see phases of the Moon because the Earth is blocking light from getting to the Moon</a:t>
            </a:r>
          </a:p>
          <a:p>
            <a:r>
              <a:rPr lang="en-US" dirty="0" smtClean="0"/>
              <a:t>Phases are actually due to the relative orientation of the Sun, Earth, and Moon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simple picture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95600" y="1447800"/>
            <a:ext cx="7162800" cy="4953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24500" y="31623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90800" y="3352800"/>
            <a:ext cx="1752600" cy="762000"/>
            <a:chOff x="2514600" y="3543300"/>
            <a:chExt cx="1752600" cy="762000"/>
          </a:xfrm>
        </p:grpSpPr>
        <p:sp>
          <p:nvSpPr>
            <p:cNvPr id="7" name="Oval 6"/>
            <p:cNvSpPr/>
            <p:nvPr/>
          </p:nvSpPr>
          <p:spPr>
            <a:xfrm rot="16200000">
              <a:off x="2514600" y="35433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63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276601" y="3924300"/>
              <a:ext cx="9905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33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4557021" y="2182458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8397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7886700" y="355810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3817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91901" y="3238499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1875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8038968" y="1981194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smtClean="0"/>
              <a:t>What do we see from Earth?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30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4582645" y="2034540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83585" y="5562600"/>
            <a:ext cx="7175015" cy="824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Waxing</a:t>
            </a:r>
            <a:endParaRPr lang="en-US" sz="3600" dirty="0"/>
          </a:p>
        </p:txBody>
      </p:sp>
      <p:cxnSp>
        <p:nvCxnSpPr>
          <p:cNvPr id="3" name="Curved Connector 2"/>
          <p:cNvCxnSpPr/>
          <p:nvPr/>
        </p:nvCxnSpPr>
        <p:spPr>
          <a:xfrm>
            <a:off x="3657600" y="3058786"/>
            <a:ext cx="2209800" cy="1741814"/>
          </a:xfrm>
          <a:prstGeom prst="curvedConnector3">
            <a:avLst>
              <a:gd name="adj1" fmla="val -1085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8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30940" y="31578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438400" y="144246"/>
            <a:ext cx="9569075" cy="671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			Waning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cxnSp>
        <p:nvCxnSpPr>
          <p:cNvPr id="8" name="Curved Connector 7"/>
          <p:cNvCxnSpPr/>
          <p:nvPr/>
        </p:nvCxnSpPr>
        <p:spPr>
          <a:xfrm rot="10800000">
            <a:off x="7696200" y="838200"/>
            <a:ext cx="3535680" cy="1219200"/>
          </a:xfrm>
          <a:prstGeom prst="curvedConnector3">
            <a:avLst>
              <a:gd name="adj1" fmla="val 2109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7696200" y="3048000"/>
            <a:ext cx="1143000" cy="1143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 rot="568289">
            <a:off x="4838568" y="2299823"/>
            <a:ext cx="7162800" cy="151792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7279597">
            <a:off x="11330940" y="3157845"/>
            <a:ext cx="762000" cy="762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8000">
                <a:schemeClr val="accent6">
                  <a:lumMod val="95000"/>
                  <a:lumOff val="5000"/>
                </a:schemeClr>
              </a:gs>
              <a:gs pos="58000">
                <a:schemeClr val="accent6">
                  <a:lumMod val="60000"/>
                </a:scheme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910" y="0"/>
            <a:ext cx="6858000" cy="6858000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438400" y="144246"/>
            <a:ext cx="9569075" cy="6713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			Waning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Remember: waxing=getting brighter (</a:t>
            </a:r>
            <a:r>
              <a:rPr lang="en-US" sz="3600" dirty="0" err="1" smtClean="0"/>
              <a:t>New</a:t>
            </a:r>
            <a:r>
              <a:rPr lang="en-US" sz="3600" dirty="0" err="1" smtClean="0">
                <a:sym typeface="Wingdings"/>
              </a:rPr>
              <a:t>Full</a:t>
            </a:r>
            <a:r>
              <a:rPr lang="en-US" sz="3600" dirty="0" smtClean="0">
                <a:sym typeface="Wingdings"/>
              </a:rPr>
              <a:t>); waning=getting darker (</a:t>
            </a:r>
            <a:r>
              <a:rPr lang="en-US" sz="3600" dirty="0" err="1" smtClean="0">
                <a:sym typeface="Wingdings"/>
              </a:rPr>
              <a:t>FullNew</a:t>
            </a:r>
            <a:r>
              <a:rPr lang="en-US" sz="3600" dirty="0" smtClean="0">
                <a:sym typeface="Wingdings"/>
              </a:rPr>
              <a:t>)</a:t>
            </a:r>
          </a:p>
          <a:p>
            <a:pPr marL="0" indent="0">
              <a:buNone/>
            </a:pPr>
            <a:r>
              <a:rPr lang="en-US" sz="3600" dirty="0" smtClean="0">
                <a:sym typeface="Wingdings"/>
              </a:rPr>
              <a:t>Wax on, brighter (lighter, more wax).. Wax off (waning), darker</a:t>
            </a:r>
            <a:endParaRPr lang="en-US" sz="3600" dirty="0"/>
          </a:p>
        </p:txBody>
      </p:sp>
      <p:cxnSp>
        <p:nvCxnSpPr>
          <p:cNvPr id="8" name="Curved Connector 7"/>
          <p:cNvCxnSpPr/>
          <p:nvPr/>
        </p:nvCxnSpPr>
        <p:spPr>
          <a:xfrm rot="10800000">
            <a:off x="7467600" y="838200"/>
            <a:ext cx="3505202" cy="1097280"/>
          </a:xfrm>
          <a:prstGeom prst="curvedConnector3">
            <a:avLst>
              <a:gd name="adj1" fmla="val 1240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78" y="134874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5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0"/>
            <a:ext cx="102895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Discovering the universe for yourself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Cosmic Perspective, Chapter 2, sections </a:t>
            </a:r>
            <a:r>
              <a:rPr lang="en-US" dirty="0" smtClean="0"/>
              <a:t>2.3 </a:t>
            </a:r>
            <a:r>
              <a:rPr lang="en-US" dirty="0" smtClean="0"/>
              <a:t>and </a:t>
            </a:r>
            <a:r>
              <a:rPr lang="en-US" dirty="0" smtClean="0"/>
              <a:t>2.4</a:t>
            </a:r>
            <a:endParaRPr lang="en-US" dirty="0" smtClean="0"/>
          </a:p>
          <a:p>
            <a:r>
              <a:rPr lang="en-US" dirty="0" smtClean="0"/>
              <a:t>Assistant Professor Alicia Aarnio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7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phases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34" y="1371600"/>
            <a:ext cx="9089732" cy="5105400"/>
          </a:xfrm>
        </p:spPr>
      </p:pic>
    </p:spTree>
    <p:extLst>
      <p:ext uri="{BB962C8B-B14F-4D97-AF65-F5344CB8AC3E}">
        <p14:creationId xmlns:p14="http://schemas.microsoft.com/office/powerpoint/2010/main" val="16221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an obscuring of the light from one celestial body by the passage of another between it and the observer or between it and its source of illumination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The celestial body being eclipsed is the what the eclipse is named for</a:t>
            </a:r>
          </a:p>
          <a:p>
            <a:pPr lvl="1"/>
            <a:r>
              <a:rPr lang="en-US" dirty="0" smtClean="0"/>
              <a:t>Lunar eclipse </a:t>
            </a:r>
            <a:r>
              <a:rPr lang="en-US" dirty="0" smtClean="0">
                <a:sym typeface="Wingdings"/>
              </a:rPr>
              <a:t> light aimed for the Moon is being blocked by something (Earth)</a:t>
            </a:r>
          </a:p>
          <a:p>
            <a:pPr lvl="1"/>
            <a:r>
              <a:rPr lang="en-US" dirty="0" smtClean="0">
                <a:sym typeface="Wingdings"/>
              </a:rPr>
              <a:t>Solar eclipse  light from the Sun is being blocked by something (Moon)</a:t>
            </a:r>
          </a:p>
          <a:p>
            <a:r>
              <a:rPr lang="en-US" dirty="0" smtClean="0">
                <a:sym typeface="Wingdings"/>
              </a:rPr>
              <a:t>Eclipses can be</a:t>
            </a:r>
          </a:p>
          <a:p>
            <a:pPr lvl="1"/>
            <a:r>
              <a:rPr lang="en-US" dirty="0" smtClean="0">
                <a:sym typeface="Wingdings"/>
              </a:rPr>
              <a:t>Partial</a:t>
            </a:r>
          </a:p>
          <a:p>
            <a:pPr lvl="1"/>
            <a:r>
              <a:rPr lang="en-US" dirty="0" smtClean="0">
                <a:sym typeface="Wingdings"/>
              </a:rPr>
              <a:t>Total</a:t>
            </a:r>
          </a:p>
          <a:p>
            <a:pPr lvl="1"/>
            <a:r>
              <a:rPr lang="en-US" dirty="0" smtClean="0">
                <a:sym typeface="Wingdings"/>
              </a:rPr>
              <a:t>Annular (from the word </a:t>
            </a:r>
            <a:r>
              <a:rPr lang="en-US" i="1" dirty="0" smtClean="0">
                <a:sym typeface="Wingdings"/>
              </a:rPr>
              <a:t>annulus</a:t>
            </a:r>
            <a:r>
              <a:rPr lang="en-US" dirty="0" smtClean="0">
                <a:sym typeface="Wingdings"/>
              </a:rPr>
              <a:t> meaning </a:t>
            </a:r>
            <a:r>
              <a:rPr lang="en-US" i="1" dirty="0" smtClean="0">
                <a:sym typeface="Wingdings"/>
              </a:rPr>
              <a:t>ring</a:t>
            </a:r>
            <a:r>
              <a:rPr lang="en-US" dirty="0" smtClean="0">
                <a:sym typeface="Wingding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1524000"/>
            <a:ext cx="8031238" cy="4216400"/>
          </a:xfrm>
        </p:spPr>
      </p:pic>
    </p:spTree>
    <p:extLst>
      <p:ext uri="{BB962C8B-B14F-4D97-AF65-F5344CB8AC3E}">
        <p14:creationId xmlns:p14="http://schemas.microsoft.com/office/powerpoint/2010/main" val="206418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Lunar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1" y="1371600"/>
            <a:ext cx="8946458" cy="5181600"/>
          </a:xfrm>
        </p:spPr>
      </p:pic>
    </p:spTree>
    <p:extLst>
      <p:ext uri="{BB962C8B-B14F-4D97-AF65-F5344CB8AC3E}">
        <p14:creationId xmlns:p14="http://schemas.microsoft.com/office/powerpoint/2010/main" val="2691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99" y="1524000"/>
            <a:ext cx="8773002" cy="5105400"/>
          </a:xfrm>
        </p:spPr>
      </p:pic>
    </p:spTree>
    <p:extLst>
      <p:ext uri="{BB962C8B-B14F-4D97-AF65-F5344CB8AC3E}">
        <p14:creationId xmlns:p14="http://schemas.microsoft.com/office/powerpoint/2010/main" val="4010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319" y="1371600"/>
            <a:ext cx="7893362" cy="5334000"/>
          </a:xfrm>
        </p:spPr>
      </p:pic>
    </p:spTree>
    <p:extLst>
      <p:ext uri="{BB962C8B-B14F-4D97-AF65-F5344CB8AC3E}">
        <p14:creationId xmlns:p14="http://schemas.microsoft.com/office/powerpoint/2010/main" val="21195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2017, from the sky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01800"/>
            <a:ext cx="6858000" cy="3860800"/>
          </a:xfrm>
        </p:spPr>
      </p:pic>
    </p:spTree>
    <p:extLst>
      <p:ext uri="{BB962C8B-B14F-4D97-AF65-F5344CB8AC3E}">
        <p14:creationId xmlns:p14="http://schemas.microsoft.com/office/powerpoint/2010/main" val="1966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2017, from the sky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0" y="1524000"/>
            <a:ext cx="7936559" cy="4559300"/>
          </a:xfrm>
        </p:spPr>
      </p:pic>
    </p:spTree>
    <p:extLst>
      <p:ext uri="{BB962C8B-B14F-4D97-AF65-F5344CB8AC3E}">
        <p14:creationId xmlns:p14="http://schemas.microsoft.com/office/powerpoint/2010/main" val="134946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eclipse 2017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94" y="1371600"/>
            <a:ext cx="8097012" cy="5334000"/>
          </a:xfrm>
        </p:spPr>
      </p:pic>
    </p:spTree>
    <p:extLst>
      <p:ext uri="{BB962C8B-B14F-4D97-AF65-F5344CB8AC3E}">
        <p14:creationId xmlns:p14="http://schemas.microsoft.com/office/powerpoint/2010/main" val="16121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(annular) Solar eclipses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0862"/>
            <a:ext cx="5319713" cy="354647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07" y="1447800"/>
            <a:ext cx="2955473" cy="4292600"/>
          </a:xfrm>
        </p:spPr>
      </p:pic>
    </p:spTree>
    <p:extLst>
      <p:ext uri="{BB962C8B-B14F-4D97-AF65-F5344CB8AC3E}">
        <p14:creationId xmlns:p14="http://schemas.microsoft.com/office/powerpoint/2010/main" val="112675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from last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42455"/>
            <a:ext cx="2667000" cy="2667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9477" y="1949699"/>
            <a:ext cx="4267200" cy="263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703858"/>
            <a:ext cx="1889558" cy="1417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418" y="4255468"/>
            <a:ext cx="2467182" cy="243727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0" y="1261668"/>
            <a:ext cx="4459212" cy="2370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76" y="3429000"/>
            <a:ext cx="2680479" cy="3429000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4620" y="4404925"/>
            <a:ext cx="4065362" cy="246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74740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eclipses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Surprisingly, not easy to do!</a:t>
            </a:r>
          </a:p>
          <a:p>
            <a:r>
              <a:rPr lang="en-US" dirty="0" smtClean="0"/>
              <a:t>In ancient times, successful prediction seen as mystical, powerful</a:t>
            </a:r>
          </a:p>
          <a:p>
            <a:r>
              <a:rPr lang="en-US" dirty="0" smtClean="0"/>
              <a:t>Eclipses themselves invoke strong reactions whether you understand them or not</a:t>
            </a:r>
          </a:p>
          <a:p>
            <a:r>
              <a:rPr lang="en-US" dirty="0" smtClean="0"/>
              <a:t>Physics making them hard to predict?</a:t>
            </a:r>
          </a:p>
          <a:p>
            <a:pPr lvl="1"/>
            <a:r>
              <a:rPr lang="en-US" dirty="0" smtClean="0"/>
              <a:t>Precession!</a:t>
            </a:r>
          </a:p>
          <a:p>
            <a:r>
              <a:rPr lang="en-US" dirty="0" smtClean="0"/>
              <a:t>Today, we’re better able to based on knowledge of orbital physics. Many happen over uninhabited areas, so we don’t hear about them as often as you might think</a:t>
            </a:r>
          </a:p>
          <a:p>
            <a:r>
              <a:rPr lang="en-US" dirty="0" smtClean="0"/>
              <a:t>As Earth and Moon’s orbits evolve, in a few hundred thousand years, won’t be any more full eclipses (angular size of Moon vs Sun changing)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Planetary motion in the sky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easily see 5 planets with the naked eye: Mercury, Venus, Mars, Jupiter, and Saturn</a:t>
            </a:r>
          </a:p>
          <a:p>
            <a:pPr lvl="1"/>
            <a:r>
              <a:rPr lang="en-US" dirty="0" smtClean="0"/>
              <a:t>When do we see Venus and Mercury?</a:t>
            </a:r>
          </a:p>
          <a:p>
            <a:r>
              <a:rPr lang="en-US" dirty="0" smtClean="0"/>
              <a:t>Retrograde motion was incredibly difficult to explain in an Earth-centric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96" y="2971800"/>
            <a:ext cx="8271608" cy="35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0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Retrograde motion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9" y="1524000"/>
            <a:ext cx="6781181" cy="4876800"/>
          </a:xfrm>
        </p:spPr>
      </p:pic>
    </p:spTree>
    <p:extLst>
      <p:ext uri="{BB962C8B-B14F-4D97-AF65-F5344CB8AC3E}">
        <p14:creationId xmlns:p14="http://schemas.microsoft.com/office/powerpoint/2010/main" val="113948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6" y="1816100"/>
            <a:ext cx="3809002" cy="26797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1371600"/>
            <a:ext cx="7053067" cy="5347929"/>
          </a:xfrm>
        </p:spPr>
      </p:pic>
    </p:spTree>
    <p:extLst>
      <p:ext uri="{BB962C8B-B14F-4D97-AF65-F5344CB8AC3E}">
        <p14:creationId xmlns:p14="http://schemas.microsoft.com/office/powerpoint/2010/main" val="68777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11125200" cy="5867400"/>
          </a:xfrm>
        </p:spPr>
        <p:txBody>
          <a:bodyPr>
            <a:normAutofit/>
          </a:bodyPr>
          <a:lstStyle/>
          <a:p>
            <a:r>
              <a:rPr lang="en-US" dirty="0" smtClean="0"/>
              <a:t>Today, we talked about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Recap: went over motion of the Sun in the sky, the </a:t>
            </a:r>
            <a:r>
              <a:rPr lang="en-US" dirty="0" err="1" smtClean="0"/>
              <a:t>analemma</a:t>
            </a:r>
            <a:endParaRPr lang="en-US" dirty="0" smtClean="0"/>
          </a:p>
          <a:p>
            <a:pPr lvl="1"/>
            <a:r>
              <a:rPr lang="en-US" dirty="0" smtClean="0"/>
              <a:t>Angular size of objects in the sky, and how to measure them with our own hands</a:t>
            </a:r>
          </a:p>
          <a:p>
            <a:pPr lvl="1"/>
            <a:r>
              <a:rPr lang="en-US" dirty="0" smtClean="0"/>
              <a:t>The Moon: </a:t>
            </a:r>
          </a:p>
          <a:p>
            <a:pPr lvl="2"/>
            <a:r>
              <a:rPr lang="en-US" dirty="0" smtClean="0"/>
              <a:t>Its orbit</a:t>
            </a:r>
          </a:p>
          <a:p>
            <a:pPr lvl="2"/>
            <a:r>
              <a:rPr lang="en-US" dirty="0" smtClean="0"/>
              <a:t>Phases</a:t>
            </a:r>
          </a:p>
          <a:p>
            <a:pPr lvl="1"/>
            <a:r>
              <a:rPr lang="en-US" dirty="0" smtClean="0"/>
              <a:t>Eclipses</a:t>
            </a:r>
          </a:p>
          <a:p>
            <a:pPr lvl="2"/>
            <a:r>
              <a:rPr lang="en-US" dirty="0" smtClean="0"/>
              <a:t>Lunar (when Earth blocks the Sun’s light to the Moon)</a:t>
            </a:r>
          </a:p>
          <a:p>
            <a:pPr lvl="2"/>
            <a:r>
              <a:rPr lang="en-US" dirty="0" smtClean="0"/>
              <a:t>Solar (when the Moon blocks the Sun from Earth’s view)</a:t>
            </a:r>
          </a:p>
          <a:p>
            <a:pPr lvl="1"/>
            <a:r>
              <a:rPr lang="en-US" dirty="0" smtClean="0"/>
              <a:t>The motion of planets in the sky</a:t>
            </a:r>
          </a:p>
          <a:p>
            <a:pPr lvl="1"/>
            <a:r>
              <a:rPr lang="en-US" dirty="0" smtClean="0"/>
              <a:t>Parallax, a way of measuring distances if you can do it well enough and why the ancient Greeks refused to believe the Earth was not the center of the Universe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11:59pm today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Mastering Astronomy site tutorial</a:t>
            </a:r>
          </a:p>
          <a:p>
            <a:pPr lvl="1"/>
            <a:r>
              <a:rPr lang="en-US" dirty="0" smtClean="0"/>
              <a:t>Chapter 1 homework</a:t>
            </a:r>
          </a:p>
          <a:p>
            <a:pPr lvl="1"/>
            <a:endParaRPr lang="en-US" dirty="0"/>
          </a:p>
          <a:p>
            <a:r>
              <a:rPr lang="en-US" dirty="0" smtClean="0"/>
              <a:t>Next week:</a:t>
            </a:r>
          </a:p>
          <a:p>
            <a:pPr lvl="1"/>
            <a:r>
              <a:rPr lang="en-US" dirty="0" smtClean="0"/>
              <a:t>Chapter 3 </a:t>
            </a:r>
            <a:r>
              <a:rPr lang="mr-IN" dirty="0" smtClean="0"/>
              <a:t>–</a:t>
            </a:r>
            <a:r>
              <a:rPr lang="en-US" dirty="0" smtClean="0"/>
              <a:t> History of Astronomy, the Scientific Method</a:t>
            </a:r>
          </a:p>
          <a:p>
            <a:pPr lvl="1"/>
            <a:r>
              <a:rPr lang="en-US" dirty="0" smtClean="0"/>
              <a:t>Starting Chapter 4 </a:t>
            </a:r>
            <a:r>
              <a:rPr lang="mr-IN" dirty="0" smtClean="0"/>
              <a:t>–</a:t>
            </a:r>
            <a:r>
              <a:rPr lang="en-US" dirty="0" smtClean="0"/>
              <a:t> fundamental laws of physics</a:t>
            </a:r>
          </a:p>
          <a:p>
            <a:pPr lvl="1"/>
            <a:r>
              <a:rPr lang="en-US" dirty="0" smtClean="0"/>
              <a:t>Lab 1 due Thursday, 8/28: based on this week’s lectures/planetarium trip</a:t>
            </a:r>
          </a:p>
          <a:p>
            <a:pPr lvl="1"/>
            <a:r>
              <a:rPr lang="en-US" dirty="0" smtClean="0"/>
              <a:t>Chapter 2 homework due 9/1 </a:t>
            </a:r>
            <a:r>
              <a:rPr lang="en-US" dirty="0" smtClean="0">
                <a:sym typeface="Wingdings"/>
              </a:rPr>
              <a:t> I suggest starting both today, while memory is fresh!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7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Sun’s path, one more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38" y="2005432"/>
            <a:ext cx="7880862" cy="4852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00"/>
            <a:ext cx="4580461" cy="28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Sun’s path, one more time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019345"/>
            <a:ext cx="11125200" cy="1838655"/>
          </a:xfrm>
        </p:spPr>
        <p:txBody>
          <a:bodyPr>
            <a:normAutofit/>
          </a:bodyPr>
          <a:lstStyle/>
          <a:p>
            <a:r>
              <a:rPr lang="en-US" dirty="0" smtClean="0"/>
              <a:t>Sunrise on the Summer Solstice, June 21, in GSO: 6:03am</a:t>
            </a:r>
          </a:p>
          <a:p>
            <a:r>
              <a:rPr lang="en-US" dirty="0" smtClean="0"/>
              <a:t>Sunrise on the equinoxes, March 20/September 22, in GSO: 7:07am</a:t>
            </a:r>
          </a:p>
          <a:p>
            <a:r>
              <a:rPr lang="en-US" dirty="0" smtClean="0"/>
              <a:t>Sunrise on the Winter Solstice, December 21, in GSO: 8:26am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569" y="-2875"/>
            <a:ext cx="7880862" cy="48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analemma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27" y="1447800"/>
            <a:ext cx="3623459" cy="42926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338315" y="1447800"/>
            <a:ext cx="5320285" cy="5410200"/>
          </a:xfrm>
        </p:spPr>
        <p:txBody>
          <a:bodyPr/>
          <a:lstStyle/>
          <a:p>
            <a:r>
              <a:rPr lang="en-US" dirty="0" smtClean="0"/>
              <a:t>Measure the position of the Sun in the sky at the same time every day for a year. Here’s a site in Canada, simulated with </a:t>
            </a:r>
            <a:r>
              <a:rPr lang="en-US" dirty="0" err="1" smtClean="0"/>
              <a:t>Stellarium</a:t>
            </a:r>
            <a:r>
              <a:rPr lang="en-US" dirty="0" smtClean="0"/>
              <a:t> (!)</a:t>
            </a:r>
          </a:p>
          <a:p>
            <a:r>
              <a:rPr lang="en-US" dirty="0" smtClean="0"/>
              <a:t>We’re pointed South because the Sun transits the meridian at local noon</a:t>
            </a:r>
          </a:p>
          <a:p>
            <a:r>
              <a:rPr lang="en-US" dirty="0" smtClean="0"/>
              <a:t>Local noon is not always solar noon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Notice the figure 8 </a:t>
            </a:r>
            <a:r>
              <a:rPr lang="en-US" dirty="0" err="1" smtClean="0"/>
              <a:t>analemma</a:t>
            </a:r>
            <a:r>
              <a:rPr lang="en-US" dirty="0" smtClean="0"/>
              <a:t> traced out by the Sun over a year</a:t>
            </a:r>
          </a:p>
        </p:txBody>
      </p:sp>
    </p:spTree>
    <p:extLst>
      <p:ext uri="{BB962C8B-B14F-4D97-AF65-F5344CB8AC3E}">
        <p14:creationId xmlns:p14="http://schemas.microsoft.com/office/powerpoint/2010/main" val="20143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analemma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204" y="2871465"/>
            <a:ext cx="5726260" cy="242173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Small end is when we’re close to the Sun in elliptical orbit and moving faster; wide end is when we’re farther away and moving slower</a:t>
            </a:r>
          </a:p>
          <a:p>
            <a:r>
              <a:rPr lang="en-US" dirty="0" smtClean="0"/>
              <a:t>Top is spring solstice, bottom is winter solstice, equinoxes are in the middle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size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20862"/>
            <a:ext cx="5319713" cy="354647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Angular size is the projected angle subtended by an object on the sky</a:t>
            </a:r>
          </a:p>
          <a:p>
            <a:r>
              <a:rPr lang="en-US" dirty="0" smtClean="0"/>
              <a:t>Imagine the entire sky around the globe spanning 360 degrees</a:t>
            </a:r>
          </a:p>
          <a:p>
            <a:r>
              <a:rPr lang="en-US" dirty="0" smtClean="0"/>
              <a:t>Hold your arm out-</a:t>
            </a:r>
            <a:r>
              <a:rPr lang="mr-IN" dirty="0" smtClean="0"/>
              <a:t>–</a:t>
            </a:r>
            <a:r>
              <a:rPr lang="en-US" dirty="0" smtClean="0"/>
              <a:t>we’re proportionately built so that our own hands and fingers correspond to angles projected on the sky!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1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t235_lec4" id="{DC4BA470-E806-2B4D-B12B-B0CFEFE1EB44}" vid="{DDB981BE-B46F-3B42-BA70-357FE1609D7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1286</Words>
  <Application>Microsoft Macintosh PowerPoint</Application>
  <PresentationFormat>Widescreen</PresentationFormat>
  <Paragraphs>198</Paragraphs>
  <Slides>45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Times</vt:lpstr>
      <vt:lpstr>ＭＳ Ｐゴシック</vt:lpstr>
      <vt:lpstr>Arial</vt:lpstr>
      <vt:lpstr>Gill Sans MT</vt:lpstr>
      <vt:lpstr>Mangal</vt:lpstr>
      <vt:lpstr>Parcel</vt:lpstr>
      <vt:lpstr>If your last name is alphabetically between Adkins-McCain, report directly to the planetarium! Petty 310</vt:lpstr>
      <vt:lpstr>Today in science…</vt:lpstr>
      <vt:lpstr>Discovering the universe for yourself</vt:lpstr>
      <vt:lpstr>Recap from last time</vt:lpstr>
      <vt:lpstr>The Sun’s path, one more time…</vt:lpstr>
      <vt:lpstr>The Sun’s path, one more time…</vt:lpstr>
      <vt:lpstr>The analemma</vt:lpstr>
      <vt:lpstr>The analemma</vt:lpstr>
      <vt:lpstr>Angular size</vt:lpstr>
      <vt:lpstr>Angular size</vt:lpstr>
      <vt:lpstr>The Moon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synchronous rotation</vt:lpstr>
      <vt:lpstr>The Moon’s orbit</vt:lpstr>
      <vt:lpstr>The Moon’s orbit</vt:lpstr>
      <vt:lpstr>The Moon’s orbit</vt:lpstr>
      <vt:lpstr>Lunar phases</vt:lpstr>
      <vt:lpstr>My simple picture…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Lunar phases</vt:lpstr>
      <vt:lpstr>Eclipses</vt:lpstr>
      <vt:lpstr>Lunar eclipses</vt:lpstr>
      <vt:lpstr>Lunar eclipses</vt:lpstr>
      <vt:lpstr>Solar eclipses</vt:lpstr>
      <vt:lpstr>Solar eclipse 2017</vt:lpstr>
      <vt:lpstr>Solar eclipse 2017, from the sky</vt:lpstr>
      <vt:lpstr>Solar eclipse 2017, from the sky</vt:lpstr>
      <vt:lpstr>Solar eclipse 2017</vt:lpstr>
      <vt:lpstr>(annular) Solar eclipses</vt:lpstr>
      <vt:lpstr>Predicting eclipses</vt:lpstr>
      <vt:lpstr>Planetary motion in the sky</vt:lpstr>
      <vt:lpstr>Retrograde motion</vt:lpstr>
      <vt:lpstr>Parallax</vt:lpstr>
      <vt:lpstr>Recap</vt:lpstr>
      <vt:lpstr>Notes: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Introduction</dc:subject>
  <dc:creator>Alicia N Aarnio</dc:creator>
  <cp:lastModifiedBy>Alicia N Aarnio</cp:lastModifiedBy>
  <cp:revision>41</cp:revision>
  <cp:lastPrinted>2018-08-14T17:54:58Z</cp:lastPrinted>
  <dcterms:created xsi:type="dcterms:W3CDTF">2018-08-16T18:07:09Z</dcterms:created>
  <dcterms:modified xsi:type="dcterms:W3CDTF">2018-08-23T03:00:27Z</dcterms:modified>
</cp:coreProperties>
</file>